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0"/>
  </p:notesMasterIdLst>
  <p:handoutMasterIdLst>
    <p:handoutMasterId r:id="rId31"/>
  </p:handoutMasterIdLst>
  <p:sldIdLst>
    <p:sldId id="603" r:id="rId8"/>
    <p:sldId id="2340" r:id="rId9"/>
    <p:sldId id="739" r:id="rId10"/>
    <p:sldId id="2354" r:id="rId11"/>
    <p:sldId id="2365" r:id="rId12"/>
    <p:sldId id="2374" r:id="rId13"/>
    <p:sldId id="2373" r:id="rId14"/>
    <p:sldId id="2375" r:id="rId15"/>
    <p:sldId id="2380" r:id="rId16"/>
    <p:sldId id="2361" r:id="rId17"/>
    <p:sldId id="2376" r:id="rId18"/>
    <p:sldId id="2377" r:id="rId19"/>
    <p:sldId id="2378" r:id="rId20"/>
    <p:sldId id="2362" r:id="rId21"/>
    <p:sldId id="2379" r:id="rId22"/>
    <p:sldId id="2363" r:id="rId23"/>
    <p:sldId id="2364" r:id="rId24"/>
    <p:sldId id="2366" r:id="rId25"/>
    <p:sldId id="2367" r:id="rId26"/>
    <p:sldId id="2371" r:id="rId27"/>
    <p:sldId id="2372" r:id="rId28"/>
    <p:sldId id="582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227AF-0624-DB4A-91B9-E368CD9C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93818"/>
            <a:ext cx="12191999" cy="69438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业界集合通信库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5067"/>
            <a:ext cx="10963473" cy="1656299"/>
          </a:xfrm>
        </p:spPr>
        <p:txBody>
          <a:bodyPr/>
          <a:lstStyle/>
          <a:p>
            <a:r>
              <a:rPr lang="zh-CN" altLang="en-US" sz="1800" dirty="0"/>
              <a:t>使用 </a:t>
            </a:r>
            <a:r>
              <a:rPr lang="en-US" altLang="zh-CN" sz="1800" dirty="0"/>
              <a:t>Ring</a:t>
            </a:r>
            <a:r>
              <a:rPr lang="zh-CN" altLang="en-US" sz="1800" dirty="0"/>
              <a:t> 方式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算法提高大 </a:t>
            </a:r>
            <a:r>
              <a:rPr lang="en-US" altLang="zh-CN" sz="1800" dirty="0"/>
              <a:t>Message</a:t>
            </a:r>
            <a:r>
              <a:rPr lang="zh-CN" altLang="en-US" sz="1800" dirty="0"/>
              <a:t> 传输效率 </a:t>
            </a:r>
            <a:r>
              <a:rPr lang="zh-CN" altLang="en-US" sz="1800" dirty="0"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highlight>
                  <a:srgbClr val="FFFF00"/>
                </a:highlight>
              </a:rPr>
              <a:t>2017</a:t>
            </a:r>
            <a:r>
              <a:rPr lang="zh-CN" altLang="en-US" sz="1800" dirty="0">
                <a:highlight>
                  <a:srgbClr val="FFFF00"/>
                </a:highlight>
              </a:rPr>
              <a:t>）</a:t>
            </a:r>
            <a:endParaRPr lang="en-US" altLang="zh-CN" sz="1800" dirty="0"/>
          </a:p>
          <a:p>
            <a:r>
              <a:rPr lang="zh-CN" altLang="en-US" sz="1800" dirty="0"/>
              <a:t>使用 </a:t>
            </a:r>
            <a:r>
              <a:rPr lang="en-US" altLang="zh-CN" sz="1800" dirty="0"/>
              <a:t>MPI-Send</a:t>
            </a:r>
            <a:r>
              <a:rPr lang="zh-CN" altLang="en-US" sz="1800" dirty="0"/>
              <a:t> 和 </a:t>
            </a:r>
            <a:r>
              <a:rPr lang="en-US" altLang="zh-CN" sz="1800" dirty="0"/>
              <a:t>MPI</a:t>
            </a:r>
            <a:r>
              <a:rPr lang="zh-CN" altLang="en-US" sz="1800" dirty="0"/>
              <a:t> </a:t>
            </a:r>
            <a:r>
              <a:rPr lang="en-US" altLang="zh-CN" sz="1800" dirty="0"/>
              <a:t>receive</a:t>
            </a:r>
            <a:r>
              <a:rPr lang="zh-CN" altLang="en-US" sz="1800" dirty="0"/>
              <a:t> 点到点通信接口实现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操作；</a:t>
            </a:r>
            <a:endParaRPr lang="en-US" altLang="zh-CN" sz="1800" dirty="0"/>
          </a:p>
          <a:p>
            <a:r>
              <a:rPr lang="zh-CN" altLang="en-US" sz="1800" b="1" dirty="0"/>
              <a:t>效果：</a:t>
            </a:r>
            <a:r>
              <a:rPr lang="zh-CN" altLang="en-US" sz="1800" dirty="0"/>
              <a:t>减少</a:t>
            </a:r>
            <a:r>
              <a:rPr lang="en-US" altLang="zh-CN" sz="1800" dirty="0"/>
              <a:t>GPU</a:t>
            </a:r>
            <a:r>
              <a:rPr lang="zh-CN" altLang="en-US" sz="1800" dirty="0"/>
              <a:t>间传输时间， </a:t>
            </a:r>
            <a:r>
              <a:rPr lang="en-US" altLang="zh-CN" sz="1800" dirty="0"/>
              <a:t>OpenMPI</a:t>
            </a:r>
            <a:r>
              <a:rPr lang="zh-CN" altLang="en-US" sz="1800" dirty="0"/>
              <a:t> 在多 </a:t>
            </a:r>
            <a:r>
              <a:rPr lang="en-US" altLang="zh-CN" sz="1800" dirty="0"/>
              <a:t>GPU</a:t>
            </a:r>
            <a:r>
              <a:rPr lang="zh-CN" altLang="en-US" sz="1800" dirty="0"/>
              <a:t> 下效率提升。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84BE2-556A-5A4E-A8B9-CA624E12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18" y="3176400"/>
            <a:ext cx="3965274" cy="3123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A31C8-95F1-DD4D-A275-BED2AD7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4" y="3164305"/>
            <a:ext cx="4761186" cy="325347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8BB1C9-DDC0-D741-ADDF-0CC492598C23}"/>
              </a:ext>
            </a:extLst>
          </p:cNvPr>
          <p:cNvCxnSpPr>
            <a:cxnSpLocks/>
          </p:cNvCxnSpPr>
          <p:nvPr/>
        </p:nvCxnSpPr>
        <p:spPr>
          <a:xfrm>
            <a:off x="6390290" y="3229035"/>
            <a:ext cx="0" cy="30705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2C19F-F2C8-2842-84FA-9F776CF2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7" y="1457262"/>
            <a:ext cx="3016800" cy="21004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F21543-B3C4-194A-B623-158B42339743}"/>
              </a:ext>
            </a:extLst>
          </p:cNvPr>
          <p:cNvSpPr/>
          <p:nvPr/>
        </p:nvSpPr>
        <p:spPr>
          <a:xfrm>
            <a:off x="490964" y="1118712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scatter-reduce</a:t>
            </a:r>
            <a:endParaRPr lang="zh-CN" altLang="en-US" sz="1100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4CA0E-6254-2449-B837-DD56E39E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04" y="1421455"/>
            <a:ext cx="3016800" cy="21720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157DF-0EFC-5E40-9B9B-C0DFDBC3275A}"/>
              </a:ext>
            </a:extLst>
          </p:cNvPr>
          <p:cNvSpPr/>
          <p:nvPr/>
        </p:nvSpPr>
        <p:spPr>
          <a:xfrm>
            <a:off x="8075978" y="1118712"/>
            <a:ext cx="3614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sums after the first iteration of scatter-reduce is complete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7D00F-0E11-3941-B697-387C4B2F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91" y="1457262"/>
            <a:ext cx="3016800" cy="21004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953657-E6D9-DF48-AB2F-F0F9DF04A3B7}"/>
              </a:ext>
            </a:extLst>
          </p:cNvPr>
          <p:cNvSpPr/>
          <p:nvPr/>
        </p:nvSpPr>
        <p:spPr>
          <a:xfrm>
            <a:off x="4196836" y="1118712"/>
            <a:ext cx="3377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B96E55-74D8-564B-A500-4BE79F97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7" y="4240132"/>
            <a:ext cx="3016800" cy="2172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B346C4-7A26-4346-A0A6-451F6813812C}"/>
              </a:ext>
            </a:extLst>
          </p:cNvPr>
          <p:cNvSpPr/>
          <p:nvPr/>
        </p:nvSpPr>
        <p:spPr>
          <a:xfrm>
            <a:off x="791527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A691B8-F4EA-0144-A3A8-0834E0794D98}"/>
              </a:ext>
            </a:extLst>
          </p:cNvPr>
          <p:cNvSpPr/>
          <p:nvPr/>
        </p:nvSpPr>
        <p:spPr>
          <a:xfrm>
            <a:off x="4599134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3)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8FCA-E19E-4A42-8D18-AD920965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04" y="4268526"/>
            <a:ext cx="3016800" cy="21153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A715F4-BFE0-2D4A-811B-F2C6FE57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591" y="4273479"/>
            <a:ext cx="3016800" cy="21054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AF66-E549-D146-9732-0D613551BFAE}"/>
              </a:ext>
            </a:extLst>
          </p:cNvPr>
          <p:cNvSpPr/>
          <p:nvPr/>
        </p:nvSpPr>
        <p:spPr>
          <a:xfrm>
            <a:off x="8596421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0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A105DE-895E-2641-A684-7989B75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1DEC5-C04B-224F-BB31-AD56A5C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81045"/>
            <a:ext cx="3016800" cy="1696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EFEAA3-5AD9-2149-AEE5-E74A7465EE57}"/>
              </a:ext>
            </a:extLst>
          </p:cNvPr>
          <p:cNvSpPr/>
          <p:nvPr/>
        </p:nvSpPr>
        <p:spPr>
          <a:xfrm>
            <a:off x="1004777" y="1244343"/>
            <a:ext cx="26356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700A-F1FC-F445-8D25-2A9A69A1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82" y="1569754"/>
            <a:ext cx="3016800" cy="21195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834662-7D30-DA4A-8055-AADD28C4FEC8}"/>
              </a:ext>
            </a:extLst>
          </p:cNvPr>
          <p:cNvSpPr/>
          <p:nvPr/>
        </p:nvSpPr>
        <p:spPr>
          <a:xfrm>
            <a:off x="4391324" y="1244343"/>
            <a:ext cx="31515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the AllGather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A4D3A-4D8A-0C40-824E-4410FF26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36" y="1569755"/>
            <a:ext cx="3016800" cy="21195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A7AAE6-90E4-AB4C-8B53-7E9F4B6726A5}"/>
              </a:ext>
            </a:extLst>
          </p:cNvPr>
          <p:cNvSpPr/>
          <p:nvPr/>
        </p:nvSpPr>
        <p:spPr>
          <a:xfrm>
            <a:off x="8727932" y="1244343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1F3D4-E09D-284A-BA5E-3C0D55E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5" y="4284693"/>
            <a:ext cx="3016800" cy="21166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0D81-2850-3C4C-B0E3-00B73290225C}"/>
              </a:ext>
            </a:extLst>
          </p:cNvPr>
          <p:cNvSpPr/>
          <p:nvPr/>
        </p:nvSpPr>
        <p:spPr>
          <a:xfrm>
            <a:off x="815727" y="3978178"/>
            <a:ext cx="2824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B6F8EF-64E7-9742-9D9F-B8B96170C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82" y="4280781"/>
            <a:ext cx="3016800" cy="21245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AE537A-8B63-894E-B57E-991646597411}"/>
              </a:ext>
            </a:extLst>
          </p:cNvPr>
          <p:cNvSpPr/>
          <p:nvPr/>
        </p:nvSpPr>
        <p:spPr>
          <a:xfrm>
            <a:off x="4844018" y="3978178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FB069A-2485-A340-971C-0AA72C600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36" y="4496594"/>
            <a:ext cx="3016800" cy="16928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0996B0-97C7-F846-A580-0B66A9B78BFB}"/>
              </a:ext>
            </a:extLst>
          </p:cNvPr>
          <p:cNvSpPr/>
          <p:nvPr/>
        </p:nvSpPr>
        <p:spPr>
          <a:xfrm>
            <a:off x="8624980" y="3978178"/>
            <a:ext cx="2495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AllGather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5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4CEFD-579B-2844-BB19-1ED81C6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BC022-9E96-294F-AC1F-5494E16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" y="1386646"/>
            <a:ext cx="6755608" cy="50667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EBDA95-7A71-D24C-9C1B-ED36D26DAEA2}"/>
              </a:ext>
            </a:extLst>
          </p:cNvPr>
          <p:cNvSpPr/>
          <p:nvPr/>
        </p:nvSpPr>
        <p:spPr>
          <a:xfrm>
            <a:off x="7172387" y="4151228"/>
            <a:ext cx="4344999" cy="96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亿参数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LLM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训练每秒处理的样本数量与 GPU 数量成线性比例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/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𝑇𝑟𝑎𝑛𝑠𝑓𝑒𝑟𝑟𝑒𝑑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3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7C91A-2BC7-D245-B488-3A358698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52077" r="55906" b="9999"/>
          <a:stretch/>
        </p:blipFill>
        <p:spPr>
          <a:xfrm>
            <a:off x="1443117" y="3754514"/>
            <a:ext cx="3717462" cy="235475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30015" y="3009575"/>
            <a:ext cx="10095744" cy="905921"/>
          </a:xfrm>
        </p:spPr>
        <p:txBody>
          <a:bodyPr/>
          <a:lstStyle/>
          <a:p>
            <a:pPr algn="ctr"/>
            <a:r>
              <a:rPr lang="en-US" altLang="zh-CN" sz="1800" dirty="0"/>
              <a:t>NCCL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dirty="0"/>
              <a:t>rings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move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across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GPUs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reductions.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2975A67-E272-E943-B454-CF15C5673902}"/>
              </a:ext>
            </a:extLst>
          </p:cNvPr>
          <p:cNvSpPr txBox="1">
            <a:spLocks/>
          </p:cNvSpPr>
          <p:nvPr/>
        </p:nvSpPr>
        <p:spPr>
          <a:xfrm>
            <a:off x="631426" y="1282262"/>
            <a:ext cx="10815380" cy="1366345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低延迟与高带宽：</a:t>
            </a:r>
            <a:r>
              <a:rPr lang="zh-CN" altLang="en-US" sz="1800" dirty="0"/>
              <a:t>优化通信路径和数据传输策略，实现低延迟</a:t>
            </a:r>
            <a:r>
              <a:rPr lang="en-US" altLang="zh-CN" sz="1800" dirty="0"/>
              <a:t>&amp;</a:t>
            </a:r>
            <a:r>
              <a:rPr lang="zh-CN" altLang="en-US" sz="1800" dirty="0"/>
              <a:t>高带宽；</a:t>
            </a:r>
          </a:p>
          <a:p>
            <a:r>
              <a:rPr lang="zh-CN" altLang="en-US" sz="1800" b="1" dirty="0"/>
              <a:t>并行性：</a:t>
            </a:r>
            <a:r>
              <a:rPr lang="zh-CN" altLang="en-US" sz="1800" dirty="0"/>
              <a:t>支持多并发集合操作，可以在不同数据流上同时进行通信，进一步提高了计算效率。</a:t>
            </a:r>
          </a:p>
          <a:p>
            <a:r>
              <a:rPr lang="zh-CN" altLang="en-US" sz="1800" b="1" dirty="0"/>
              <a:t>容错性：</a:t>
            </a:r>
            <a:r>
              <a:rPr lang="zh-CN" altLang="en-US" sz="1800" dirty="0"/>
              <a:t>某 </a:t>
            </a:r>
            <a:r>
              <a:rPr lang="en-US" altLang="zh-CN" sz="1800" dirty="0"/>
              <a:t>GPU/</a:t>
            </a:r>
            <a:r>
              <a:rPr lang="zh-CN" altLang="en-US" sz="1800" dirty="0"/>
              <a:t>网络连接出现故障，</a:t>
            </a:r>
            <a:r>
              <a:rPr lang="en-US" altLang="zh-CN" sz="1800" dirty="0"/>
              <a:t>NCCL</a:t>
            </a:r>
            <a:r>
              <a:rPr lang="zh-CN" altLang="en-US" sz="1800" dirty="0"/>
              <a:t>自动重新配置通信路径，确保系统的健壮性和可靠性。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96E563-5C7C-9145-A6D3-9B015B340301}"/>
              </a:ext>
            </a:extLst>
          </p:cNvPr>
          <p:cNvGrpSpPr/>
          <p:nvPr/>
        </p:nvGrpSpPr>
        <p:grpSpPr>
          <a:xfrm>
            <a:off x="6750022" y="3725942"/>
            <a:ext cx="3717461" cy="2351953"/>
            <a:chOff x="8581825" y="4104290"/>
            <a:chExt cx="2617505" cy="16560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3854B5-90D2-8B43-A9A2-9EF2DF37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31" t="83193" r="17798" b="9999"/>
            <a:stretch/>
          </p:blipFill>
          <p:spPr>
            <a:xfrm>
              <a:off x="8783316" y="5498078"/>
              <a:ext cx="2044578" cy="262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4ABD71-858B-C743-80B4-9799F2800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44" t="57087" r="19399" b="21834"/>
            <a:stretch/>
          </p:blipFill>
          <p:spPr>
            <a:xfrm>
              <a:off x="8581825" y="4104290"/>
              <a:ext cx="2617505" cy="12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AC83F-4FDE-2F41-A0C3-380E6B3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C6D07-A350-0543-ABAD-A3456C7F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"/>
          <a:stretch/>
        </p:blipFill>
        <p:spPr>
          <a:xfrm>
            <a:off x="522382" y="1455217"/>
            <a:ext cx="9359900" cy="4935073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2E4485-7FB4-CA4D-9EEB-06BEFD45A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8117" y="1455217"/>
            <a:ext cx="4113919" cy="1655845"/>
          </a:xfrm>
        </p:spPr>
        <p:txBody>
          <a:bodyPr/>
          <a:lstStyle/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81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GLOO</a:t>
            </a:r>
            <a:r>
              <a:rPr kumimoji="1" lang="zh-CN" altLang="en-US" dirty="0"/>
              <a:t>：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 开源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dirty="0"/>
              <a:t>Facebook</a:t>
            </a:r>
            <a:r>
              <a:rPr lang="zh-CN" altLang="en-US" dirty="0"/>
              <a:t> 开源机器学习的集合通信库，</a:t>
            </a:r>
            <a:r>
              <a:rPr kumimoji="1" lang="zh-CN" altLang="en-US" dirty="0"/>
              <a:t>对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提供多种实现方案：</a:t>
            </a:r>
            <a:endParaRPr kumimoji="1" lang="en-US" altLang="zh-CN" dirty="0"/>
          </a:p>
          <a:p>
            <a:pPr lvl="1" eaLnBrk="1" latinLnBrk="1" hangingPunct="1"/>
            <a:r>
              <a:rPr lang="en-US" altLang="zh-CN" dirty="0"/>
              <a:t>allreduce_ring</a:t>
            </a:r>
          </a:p>
          <a:p>
            <a:pPr lvl="1" eaLnBrk="1" latinLnBrk="1" hangingPunct="1"/>
            <a:r>
              <a:rPr lang="en-US" altLang="zh-CN" dirty="0"/>
              <a:t>allreduce_ring_chunked</a:t>
            </a:r>
          </a:p>
          <a:p>
            <a:pPr lvl="1" eaLnBrk="1" latinLnBrk="1" hangingPunct="1"/>
            <a:r>
              <a:rPr lang="en-US" altLang="zh-CN" dirty="0"/>
              <a:t>allreduce_halving_doubling</a:t>
            </a:r>
          </a:p>
          <a:p>
            <a:pPr lvl="1" eaLnBrk="1" latinLnBrk="1" hangingPunct="1"/>
            <a:r>
              <a:rPr lang="en-US" altLang="zh-CN" dirty="0" err="1"/>
              <a:t>allreducube_bcube</a:t>
            </a:r>
            <a:endParaRPr kumimoji="1" lang="en-US" altLang="zh-CN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dirty="0"/>
              <a:t>Gloo</a:t>
            </a:r>
            <a:r>
              <a:rPr lang="zh-CN" altLang="en-US" dirty="0"/>
              <a:t> 提供系列基于 </a:t>
            </a:r>
            <a:r>
              <a:rPr lang="en-US" altLang="zh-CN" dirty="0"/>
              <a:t>CUDA-aware</a:t>
            </a:r>
            <a:r>
              <a:rPr lang="zh-CN" altLang="en-US" dirty="0"/>
              <a:t> 的</a:t>
            </a:r>
            <a:r>
              <a:rPr lang="en-US" altLang="zh-CN" dirty="0"/>
              <a:t>Allreduce</a:t>
            </a:r>
            <a:r>
              <a:rPr lang="zh-CN" altLang="en-US" dirty="0"/>
              <a:t> 实现；</a:t>
            </a:r>
            <a:endParaRPr lang="en-US" altLang="zh-CN" sz="1800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sz="2000" dirty="0"/>
              <a:t>集成 </a:t>
            </a:r>
            <a:r>
              <a:rPr lang="en-US" altLang="zh-CN" sz="2000" dirty="0"/>
              <a:t>GPU-Direct</a:t>
            </a:r>
            <a:r>
              <a:rPr lang="zh-CN" altLang="en-US" sz="2000" dirty="0"/>
              <a:t>，实现多 </a:t>
            </a:r>
            <a:r>
              <a:rPr lang="en-US" altLang="zh-CN" sz="2000" dirty="0"/>
              <a:t>GPU</a:t>
            </a:r>
            <a:r>
              <a:rPr lang="zh-CN" altLang="en-US" sz="2000" dirty="0"/>
              <a:t> 内存缓冲区间数据传输，减少</a:t>
            </a:r>
            <a:r>
              <a:rPr lang="en-US" altLang="zh-CN" sz="2000" dirty="0"/>
              <a:t>Host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Device</a:t>
            </a:r>
            <a:r>
              <a:rPr lang="zh-CN" altLang="en-US" sz="2000" dirty="0"/>
              <a:t> 内存复制。</a:t>
            </a:r>
            <a:endParaRPr lang="en-US" altLang="zh-CN" sz="20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4E81E2-7C5B-7C42-92E7-C7A63A5F6A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en-US" altLang="zh-CN" dirty="0" err="1"/>
              <a:t>gloo</a:t>
            </a:r>
            <a:r>
              <a:rPr kumimoji="1" lang="zh-CN" altLang="en-US" dirty="0"/>
              <a:t>软件架构</a:t>
            </a:r>
            <a:endParaRPr kumimoji="1" lang="en-US" altLang="zh-CN" dirty="0"/>
          </a:p>
          <a:p>
            <a:r>
              <a:rPr kumimoji="1" lang="zh-CN" altLang="en-US" dirty="0"/>
              <a:t>性能数据</a:t>
            </a:r>
            <a:endParaRPr kumimoji="1" lang="en-US" altLang="zh-CN" dirty="0"/>
          </a:p>
          <a:p>
            <a:r>
              <a:rPr kumimoji="1" lang="zh-CN" altLang="en-US" dirty="0"/>
              <a:t>主要算法流程</a:t>
            </a:r>
          </a:p>
        </p:txBody>
      </p:sp>
    </p:spTree>
    <p:extLst>
      <p:ext uri="{BB962C8B-B14F-4D97-AF65-F5344CB8AC3E}">
        <p14:creationId xmlns:p14="http://schemas.microsoft.com/office/powerpoint/2010/main" val="23644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973A8-E284-834A-87F1-5C5EDE99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powerAI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DDL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IBM</a:t>
            </a:r>
            <a:r>
              <a:rPr kumimoji="1" lang="zh-CN" altLang="en-US" dirty="0"/>
              <a:t>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25F8A-4D3A-DA4A-8584-63113C3505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使用多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型算法将相同速率链路上的节点放在同一维度的逻辑环上，建立层逻辑进行数据传输。</a:t>
            </a:r>
            <a:endParaRPr kumimoji="1" lang="en-US" altLang="zh-CN" dirty="0"/>
          </a:p>
          <a:p>
            <a:r>
              <a:rPr kumimoji="1" lang="zh-CN" altLang="en-US" dirty="0"/>
              <a:t>效果：分布式训练系统性能达到线性扩展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1D5F1-2164-5F44-B86A-A1AAB04667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zh-CN" altLang="en-US" dirty="0"/>
              <a:t>单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  <a:endParaRPr kumimoji="1" lang="en-US" altLang="zh-CN" dirty="0"/>
          </a:p>
          <a:p>
            <a:r>
              <a:rPr kumimoji="1" lang="zh-CN" altLang="en-US" dirty="0"/>
              <a:t>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</a:p>
        </p:txBody>
      </p:sp>
    </p:spTree>
    <p:extLst>
      <p:ext uri="{BB962C8B-B14F-4D97-AF65-F5344CB8AC3E}">
        <p14:creationId xmlns:p14="http://schemas.microsoft.com/office/powerpoint/2010/main" val="90963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bigGraph</a:t>
            </a:r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两层交换机分组互联，每层一个交换机和另外一层交换机全互联。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Device</a:t>
            </a:r>
            <a:r>
              <a:rPr lang="zh-CN" altLang="en-US" dirty="0"/>
              <a:t>集群中，两层交换机之间至少存在着</a:t>
            </a:r>
            <a:r>
              <a:rPr lang="en-US" altLang="zh-CN" dirty="0"/>
              <a:t>N/2</a:t>
            </a:r>
            <a:r>
              <a:rPr lang="zh-CN" altLang="en-US" dirty="0"/>
              <a:t>个物理链路可供使用。</a:t>
            </a:r>
            <a:endParaRPr lang="en-US" altLang="zh-CN" dirty="0"/>
          </a:p>
          <a:p>
            <a:r>
              <a:rPr lang="zh-CN" altLang="en-US" dirty="0"/>
              <a:t>两层交换机之间最短路径确认，接入不同层次的任意两个</a:t>
            </a:r>
            <a:r>
              <a:rPr lang="en-US" altLang="zh-CN" dirty="0"/>
              <a:t>device</a:t>
            </a:r>
            <a:r>
              <a:rPr lang="zh-CN" altLang="en-US" dirty="0"/>
              <a:t>之间最短路径具有唯一性并等长。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定制化</a:t>
            </a:r>
            <a:r>
              <a:rPr lang="en-US" altLang="zh-CN" dirty="0"/>
              <a:t>ACCL</a:t>
            </a:r>
            <a:r>
              <a:rPr lang="zh-CN" altLang="en-US" dirty="0"/>
              <a:t>配合网络路径优化，多路径负载分担和交换机自适应路由等特性。保障网络高可靠性的同时提升网络链路利用率。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集合通信：</a:t>
            </a:r>
            <a:endParaRPr lang="en-US" altLang="zh-CN" dirty="0"/>
          </a:p>
          <a:p>
            <a:r>
              <a:rPr lang="en-US" altLang="zh-CN" dirty="0"/>
              <a:t>HD</a:t>
            </a:r>
            <a:r>
              <a:rPr lang="zh-CN" altLang="en-US" dirty="0"/>
              <a:t>算法逻辑连接和</a:t>
            </a:r>
            <a:r>
              <a:rPr lang="en-US" altLang="zh-CN" dirty="0" err="1"/>
              <a:t>BigGraph</a:t>
            </a:r>
            <a:r>
              <a:rPr lang="zh-CN" altLang="en-US" dirty="0"/>
              <a:t>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0D156-2F6D-8D40-A33B-C172EA44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Blink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MSCCL</a:t>
            </a:r>
            <a:r>
              <a:rPr kumimoji="1" lang="zh-CN" altLang="en-US" dirty="0"/>
              <a:t>：微软集合通信库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BF3DD-4736-034A-A599-16A9C682B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F668-9931-7F4E-B876-14E1E13C9C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35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5ACE6-7634-9146-8113-ED5B2E8A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TCCL</a:t>
            </a:r>
            <a:r>
              <a:rPr kumimoji="1" lang="zh-CN" altLang="en-US" dirty="0"/>
              <a:t>：腾讯集合通信库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200E4-2F45-4441-AFF4-7E7242458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自研交换机</a:t>
            </a:r>
            <a:endParaRPr kumimoji="1" lang="en-US" altLang="zh-CN" dirty="0"/>
          </a:p>
          <a:p>
            <a:r>
              <a:rPr kumimoji="1" lang="zh-CN" altLang="en-US" dirty="0"/>
              <a:t>流量亲和性</a:t>
            </a:r>
            <a:r>
              <a:rPr kumimoji="1" lang="en-US" altLang="zh-CN" dirty="0" err="1"/>
              <a:t>fattree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端网协同自研协议栈</a:t>
            </a:r>
            <a:endParaRPr kumimoji="1" lang="en-US" altLang="zh-CN" dirty="0"/>
          </a:p>
          <a:p>
            <a:r>
              <a:rPr kumimoji="1" lang="zh-CN" altLang="en-US" dirty="0"/>
              <a:t>可编程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拥塞控制算法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B2B27-C626-9544-99A4-787800A39ED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64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对基础集合通信算法创新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对开源通信拓扑编排进行优化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对基础通信算子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集合通信算子进行优化</a:t>
            </a:r>
            <a:endParaRPr kumimoji="1" lang="en-US" altLang="zh-CN" dirty="0"/>
          </a:p>
          <a:p>
            <a:pPr marL="582006" lvl="1" indent="-3429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kumimoji="1" lang="zh-CN" altLang="en-US" sz="2000" b="1" dirty="0"/>
              <a:t>网络传输优化：</a:t>
            </a:r>
            <a:endParaRPr kumimoji="1" lang="en-US" altLang="zh-CN" sz="2000" b="1" dirty="0"/>
          </a:p>
          <a:p>
            <a:pPr lvl="1"/>
            <a:r>
              <a:rPr kumimoji="1" lang="zh-CN" altLang="en-US" dirty="0"/>
              <a:t>对拥塞控制、路由控制进行优化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对传输协议层、路由协议层等进行操作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E00E37-7EE0-4344-9F69-40B973AD8B6A}"/>
              </a:ext>
            </a:extLst>
          </p:cNvPr>
          <p:cNvSpPr/>
          <p:nvPr/>
        </p:nvSpPr>
        <p:spPr>
          <a:xfrm>
            <a:off x="6670669" y="2998597"/>
            <a:ext cx="2238703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communication</a:t>
            </a: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建链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57B89F-0C94-AF4F-8B27-08C2C62B7DC8}"/>
              </a:ext>
            </a:extLst>
          </p:cNvPr>
          <p:cNvSpPr/>
          <p:nvPr/>
        </p:nvSpPr>
        <p:spPr>
          <a:xfrm>
            <a:off x="8990034" y="2998597"/>
            <a:ext cx="2238703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Executor</a:t>
            </a: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算法执行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2FBC39-7EF2-DC43-9D51-D11B1135CDB0}"/>
              </a:ext>
            </a:extLst>
          </p:cNvPr>
          <p:cNvSpPr/>
          <p:nvPr/>
        </p:nvSpPr>
        <p:spPr>
          <a:xfrm>
            <a:off x="6670668" y="2387878"/>
            <a:ext cx="4558069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hccllmpl</a:t>
            </a:r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算法选择、组合</a:t>
            </a:r>
            <a:endParaRPr kumimoji="1" lang="en-US" altLang="zh-CN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0B5291-BEC0-2D4A-9795-3B8BC8C9E6F2}"/>
              </a:ext>
            </a:extLst>
          </p:cNvPr>
          <p:cNvSpPr/>
          <p:nvPr/>
        </p:nvSpPr>
        <p:spPr>
          <a:xfrm>
            <a:off x="6670667" y="1826242"/>
            <a:ext cx="4558070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hccl_comm</a:t>
            </a:r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通信域管理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43CE8E-56FC-F549-BA81-FD1CA67D8892}"/>
              </a:ext>
            </a:extLst>
          </p:cNvPr>
          <p:cNvSpPr/>
          <p:nvPr/>
        </p:nvSpPr>
        <p:spPr>
          <a:xfrm>
            <a:off x="6670668" y="1264607"/>
            <a:ext cx="4558069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通信算子 </a:t>
            </a:r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API</a:t>
            </a:r>
            <a:endParaRPr kumimoji="1" lang="zh-CN" altLang="en-US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CC52A-195B-3345-89BF-C16E20C0ABE5}"/>
              </a:ext>
            </a:extLst>
          </p:cNvPr>
          <p:cNvGrpSpPr/>
          <p:nvPr/>
        </p:nvGrpSpPr>
        <p:grpSpPr>
          <a:xfrm>
            <a:off x="6390290" y="3757447"/>
            <a:ext cx="4941406" cy="2433145"/>
            <a:chOff x="6600495" y="3336060"/>
            <a:chExt cx="4599822" cy="29863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5441A1-F56E-9D40-B0F0-17BDF794E3E0}"/>
                </a:ext>
              </a:extLst>
            </p:cNvPr>
            <p:cNvSpPr/>
            <p:nvPr/>
          </p:nvSpPr>
          <p:spPr>
            <a:xfrm>
              <a:off x="6600497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Driver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94F9BBD-FF29-004E-9A4A-DC84DC0FF1D2}"/>
                </a:ext>
              </a:extLst>
            </p:cNvPr>
            <p:cNvSpPr/>
            <p:nvPr/>
          </p:nvSpPr>
          <p:spPr>
            <a:xfrm>
              <a:off x="8919862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runtime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4C6DEF-6AFF-BA4C-A78C-8DE845C8E3F5}"/>
                </a:ext>
              </a:extLst>
            </p:cNvPr>
            <p:cNvSpPr/>
            <p:nvPr/>
          </p:nvSpPr>
          <p:spPr>
            <a:xfrm>
              <a:off x="6600496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stream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buffer</a:t>
              </a:r>
              <a:r>
                <a:rPr kumimoji="1" lang="zh-CN" altLang="en-US" dirty="0"/>
                <a:t>资源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E55C9BA-09DF-FB4D-9596-C35A4DF9B43A}"/>
                </a:ext>
              </a:extLst>
            </p:cNvPr>
            <p:cNvSpPr/>
            <p:nvPr/>
          </p:nvSpPr>
          <p:spPr>
            <a:xfrm>
              <a:off x="8961614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下发</a:t>
              </a:r>
              <a:r>
                <a:rPr kumimoji="1" lang="en-US" altLang="zh-CN" dirty="0"/>
                <a:t>Dispatcher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31E9C1-DE6D-3945-988F-56E91BC4C1FB}"/>
                </a:ext>
              </a:extLst>
            </p:cNvPr>
            <p:cNvSpPr/>
            <p:nvPr/>
          </p:nvSpPr>
          <p:spPr>
            <a:xfrm>
              <a:off x="6600495" y="4090423"/>
              <a:ext cx="4558070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Transport</a:t>
              </a:r>
              <a:r>
                <a:rPr kumimoji="1" lang="zh-CN" altLang="en-US" dirty="0"/>
                <a:t>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2E85230-6C81-2646-8A71-A6881026C364}"/>
                </a:ext>
              </a:extLst>
            </p:cNvPr>
            <p:cNvSpPr/>
            <p:nvPr/>
          </p:nvSpPr>
          <p:spPr>
            <a:xfrm>
              <a:off x="6600496" y="3336060"/>
              <a:ext cx="4558069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公共支撑模块（</a:t>
              </a:r>
              <a:r>
                <a:rPr kumimoji="1" lang="en-US" altLang="zh-CN" dirty="0"/>
                <a:t>HCCP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RTS</a:t>
              </a:r>
              <a:r>
                <a:rPr kumimoji="1" lang="zh-CN" altLang="en-US" dirty="0"/>
                <a:t>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9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941705" cy="1460928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标准可移植的通信接口，为并行通信和并行文件 </a:t>
            </a:r>
            <a:r>
              <a:rPr lang="en-US" altLang="zh-CN" dirty="0"/>
              <a:t>I/O</a:t>
            </a:r>
            <a:r>
              <a:rPr lang="zh-CN" altLang="en-US" dirty="0"/>
              <a:t> 访问等提供函数接口 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标准化的编程模型，用于编写并行程序，允许在多个计算机之间进行通信和数据传输。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E0941E8-984C-274B-B391-7D0FF383881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2334" t="15689" r="1365" b="3484"/>
          <a:stretch/>
        </p:blipFill>
        <p:spPr>
          <a:xfrm>
            <a:off x="590977" y="3429000"/>
            <a:ext cx="7137394" cy="27116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DAB984-8F40-4646-A16C-A520E1B42210}"/>
              </a:ext>
            </a:extLst>
          </p:cNvPr>
          <p:cNvSpPr/>
          <p:nvPr/>
        </p:nvSpPr>
        <p:spPr>
          <a:xfrm>
            <a:off x="8283739" y="3988202"/>
            <a:ext cx="3270711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可移植</a:t>
            </a:r>
          </a:p>
          <a:p>
            <a:pPr marL="239106" indent="-239106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高性能 </a:t>
            </a:r>
            <a:r>
              <a:rPr lang="en-US" altLang="zh-CN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IPC</a:t>
            </a: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通信</a:t>
            </a:r>
          </a:p>
        </p:txBody>
      </p:sp>
    </p:spTree>
    <p:extLst>
      <p:ext uri="{BB962C8B-B14F-4D97-AF65-F5344CB8AC3E}">
        <p14:creationId xmlns:p14="http://schemas.microsoft.com/office/powerpoint/2010/main" val="294599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941705" cy="1702666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定义了一系列与平台无关的、高度抽象的</a:t>
            </a:r>
            <a:r>
              <a:rPr lang="en-US" altLang="zh-CN" dirty="0"/>
              <a:t>API</a:t>
            </a:r>
            <a:r>
              <a:rPr lang="zh-CN" altLang="en-US" dirty="0"/>
              <a:t>接口，用于进程之间的消息传递。</a:t>
            </a:r>
            <a:endParaRPr lang="en-US" altLang="zh-CN" dirty="0"/>
          </a:p>
          <a:p>
            <a:r>
              <a:rPr lang="zh-CN" altLang="en-US" dirty="0"/>
              <a:t>没有建立连接、没有字节流转换、没有网络地址交换，</a:t>
            </a:r>
            <a:r>
              <a:rPr lang="en-US" altLang="zh-CN" dirty="0"/>
              <a:t>MPI</a:t>
            </a:r>
            <a:r>
              <a:rPr lang="zh-CN" altLang="en-US" dirty="0"/>
              <a:t> 将细节抽象封装，使应用程序能够兼容不同平台、硬件以及网络类型。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E0941E8-984C-274B-B391-7D0FF383881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2334" t="15689" r="1365" b="3484"/>
          <a:stretch/>
        </p:blipFill>
        <p:spPr>
          <a:xfrm>
            <a:off x="590977" y="3432164"/>
            <a:ext cx="7137394" cy="27116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DAB984-8F40-4646-A16C-A520E1B42210}"/>
              </a:ext>
            </a:extLst>
          </p:cNvPr>
          <p:cNvSpPr/>
          <p:nvPr/>
        </p:nvSpPr>
        <p:spPr>
          <a:xfrm>
            <a:off x="8283739" y="3799491"/>
            <a:ext cx="3270711" cy="1977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通信模式：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point to pint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collective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broadcast</a:t>
            </a:r>
          </a:p>
        </p:txBody>
      </p:sp>
    </p:spTree>
    <p:extLst>
      <p:ext uri="{BB962C8B-B14F-4D97-AF65-F5344CB8AC3E}">
        <p14:creationId xmlns:p14="http://schemas.microsoft.com/office/powerpoint/2010/main" val="121166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OpenMPI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77" y="1355843"/>
            <a:ext cx="10963473" cy="1418887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eaLnBrk="1" latinLnBrk="1" hangingPunct="1">
              <a:lnSpc>
                <a:spcPct val="200000"/>
              </a:lnSpc>
            </a:pPr>
            <a:r>
              <a:rPr lang="en-US" altLang="zh-CN" dirty="0"/>
              <a:t>OpenMPI</a:t>
            </a:r>
            <a:r>
              <a:rPr lang="zh-CN" altLang="en-US" dirty="0"/>
              <a:t> 用于并行计算 </a:t>
            </a:r>
            <a:r>
              <a:rPr lang="en-US" altLang="zh-CN" dirty="0"/>
              <a:t>MP-2</a:t>
            </a:r>
            <a:r>
              <a:rPr lang="zh-CN" altLang="en-US" dirty="0"/>
              <a:t> 标准的开源实现，作为高性能消息传递库。</a:t>
            </a:r>
            <a:endParaRPr lang="en-US" altLang="zh-CN" dirty="0"/>
          </a:p>
          <a:p>
            <a:pPr eaLnBrk="1" latinLnBrk="1" hangingPunct="1">
              <a:lnSpc>
                <a:spcPct val="200000"/>
              </a:lnSpc>
            </a:pPr>
            <a:r>
              <a:rPr lang="en-US" altLang="zh-CN" dirty="0"/>
              <a:t>OpenMPI</a:t>
            </a:r>
            <a:r>
              <a:rPr lang="zh-CN" altLang="en-US" dirty="0"/>
              <a:t> 联合</a:t>
            </a:r>
            <a:r>
              <a:rPr lang="en-US" altLang="zh-CN" dirty="0"/>
              <a:t>4</a:t>
            </a:r>
            <a:r>
              <a:rPr lang="zh-CN" altLang="en-US" dirty="0"/>
              <a:t>种（</a:t>
            </a:r>
            <a:r>
              <a:rPr lang="en-US" altLang="zh-CN" dirty="0"/>
              <a:t>FT- MPI, LA-MPI, LAM/MPI,</a:t>
            </a:r>
            <a:r>
              <a:rPr lang="zh-CN" altLang="en-US" dirty="0"/>
              <a:t> </a:t>
            </a:r>
            <a:r>
              <a:rPr lang="en-US" altLang="zh-CN" dirty="0"/>
              <a:t>PACX-MPI</a:t>
            </a:r>
            <a:r>
              <a:rPr lang="zh-CN" altLang="en-US" dirty="0"/>
              <a:t>） 实现等项目中独立。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5C5B93-458A-6A4D-963C-EFF4AFD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73" y="3215072"/>
            <a:ext cx="7123616" cy="30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业界通信库</a:t>
            </a:r>
          </a:p>
        </p:txBody>
      </p:sp>
    </p:spTree>
    <p:extLst>
      <p:ext uri="{BB962C8B-B14F-4D97-AF65-F5344CB8AC3E}">
        <p14:creationId xmlns:p14="http://schemas.microsoft.com/office/powerpoint/2010/main" val="69463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623635" y="138433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1479072" y="2746096"/>
            <a:ext cx="7204433" cy="747417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242071" y="1307659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04137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752093" y="3849938"/>
            <a:ext cx="5545984" cy="747417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28667</TotalTime>
  <Words>1095</Words>
  <Application>Microsoft Macintosh PowerPoint</Application>
  <PresentationFormat>自定义</PresentationFormat>
  <Paragraphs>159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关于大模型系列</vt:lpstr>
      <vt:lpstr>PowerPoint 演示文稿</vt:lpstr>
      <vt:lpstr>MPI - Message Passing Interface</vt:lpstr>
      <vt:lpstr>MPI - Message Passing Interface</vt:lpstr>
      <vt:lpstr>OpenMPI - Message Passing Interface</vt:lpstr>
      <vt:lpstr>PowerPoint 演示文稿</vt:lpstr>
      <vt:lpstr>为 AI 而生的通信库</vt:lpstr>
      <vt:lpstr>Baidu All-Reduce：节点间分布式训练场景</vt:lpstr>
      <vt:lpstr>Baidu All-Reduce：节点间分布式训练场景</vt:lpstr>
      <vt:lpstr>Baidu All-Reduce：节点间分布式训练场景</vt:lpstr>
      <vt:lpstr>Baidu All-Reduce：节点间分布式训练场景</vt:lpstr>
      <vt:lpstr>NCCL：NVIDIA 通信库</vt:lpstr>
      <vt:lpstr>NCCL：NVIDIA 通信库</vt:lpstr>
      <vt:lpstr>GLOO：Facebook 开源</vt:lpstr>
      <vt:lpstr>powerAI DDL：IBM集合通信库</vt:lpstr>
      <vt:lpstr>ACCL：阿里集合通信库</vt:lpstr>
      <vt:lpstr>Blink、MSCCL：微软集合通信库</vt:lpstr>
      <vt:lpstr>TCCL：腾讯集合通信库</vt:lpstr>
      <vt:lpstr>基于 NCCL 进行创新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9154</cp:revision>
  <cp:lastPrinted>2023-09-08T09:14:01Z</cp:lastPrinted>
  <dcterms:created xsi:type="dcterms:W3CDTF">2020-08-28T08:44:19Z</dcterms:created>
  <dcterms:modified xsi:type="dcterms:W3CDTF">2024-06-01T07:29:25Z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